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2" r:id="rId6"/>
    <p:sldId id="259" r:id="rId7"/>
    <p:sldId id="261" r:id="rId8"/>
    <p:sldId id="260" r:id="rId9"/>
    <p:sldId id="263" r:id="rId10"/>
    <p:sldId id="265" r:id="rId11"/>
    <p:sldId id="266" r:id="rId12"/>
    <p:sldId id="267" r:id="rId13"/>
    <p:sldId id="268" r:id="rId14"/>
    <p:sldId id="276" r:id="rId15"/>
    <p:sldId id="269" r:id="rId16"/>
    <p:sldId id="272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3CEA60-14F2-4AE0-ADDD-0DF662DB43B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5EDE9A-BF78-4343-93C5-229A647E7D3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3"/>
            <a:ext cx="7772400" cy="86409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ВЕПОЛЬНЫЙ АНАЛИЗ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568952" cy="561662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	</a:t>
            </a:r>
            <a:r>
              <a:rPr lang="ru-RU" sz="3400" dirty="0" smtClean="0">
                <a:solidFill>
                  <a:schemeClr val="tx1"/>
                </a:solidFill>
              </a:rPr>
              <a:t>Для решения технических изобретательских задач (инженерных проблем) в рамках ТРИЗ выработан свой язык - </a:t>
            </a:r>
            <a:r>
              <a:rPr lang="ru-RU" sz="3400" dirty="0" err="1" smtClean="0">
                <a:solidFill>
                  <a:schemeClr val="tx1"/>
                </a:solidFill>
              </a:rPr>
              <a:t>вепольный</a:t>
            </a:r>
            <a:r>
              <a:rPr lang="ru-RU" sz="3400" dirty="0" smtClean="0">
                <a:solidFill>
                  <a:schemeClr val="tx1"/>
                </a:solidFill>
              </a:rPr>
              <a:t> анализ: технические "реакции" можно записывать подобно тому, как это делается в химии.</a:t>
            </a:r>
          </a:p>
          <a:p>
            <a:pPr algn="just"/>
            <a:r>
              <a:rPr lang="ru-RU" sz="3400" dirty="0" smtClean="0">
                <a:solidFill>
                  <a:schemeClr val="tx1"/>
                </a:solidFill>
              </a:rPr>
              <a:t>	Изобретений (</a:t>
            </a:r>
            <a:r>
              <a:rPr lang="ru-RU" sz="3400" smtClean="0">
                <a:solidFill>
                  <a:schemeClr val="tx1"/>
                </a:solidFill>
              </a:rPr>
              <a:t>решение проблемы), </a:t>
            </a:r>
            <a:r>
              <a:rPr lang="ru-RU" sz="3400" dirty="0" smtClean="0">
                <a:solidFill>
                  <a:schemeClr val="tx1"/>
                </a:solidFill>
              </a:rPr>
              <a:t>в которых достраивается "треугольник", так много, что можно уверенно говорить о закономерности: минимальная техническая система обязательно включает два взаимодействующих вещества и поле (энергию). </a:t>
            </a:r>
          </a:p>
          <a:p>
            <a:pPr algn="just"/>
            <a:r>
              <a:rPr lang="ru-RU" sz="3400" dirty="0" smtClean="0">
                <a:solidFill>
                  <a:schemeClr val="tx1"/>
                </a:solidFill>
              </a:rPr>
              <a:t>	В качестве таких веществ обычно выступают изделие и инструмент (или часть инструмента, непосредственно взаимодействующая с изделием) или же объект (изделие) и внешняя среда (играющая роль инструмента). Знание этой закономерности позволяет решать многие изобретательские задачи. </a:t>
            </a:r>
          </a:p>
          <a:p>
            <a:pPr algn="just"/>
            <a:r>
              <a:rPr lang="ru-RU" sz="3400" dirty="0" smtClean="0">
                <a:solidFill>
                  <a:schemeClr val="tx1"/>
                </a:solidFill>
              </a:rPr>
              <a:t>	Построив модель задачи, нетрудно определить - что дано и что нужно ввести для постройки "треугольника": один элемент или два и какие именно -вещество, поле, два вещества, поле и вещество.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800" b="1" dirty="0"/>
              <a:t>Несколько правил </a:t>
            </a:r>
            <a:r>
              <a:rPr lang="ru-RU" sz="2800" b="1" dirty="0" err="1"/>
              <a:t>вепольного</a:t>
            </a:r>
            <a:r>
              <a:rPr lang="ru-RU" sz="2800" b="1" dirty="0"/>
              <a:t> </a:t>
            </a:r>
            <a:r>
              <a:rPr lang="ru-RU" sz="2800" b="1" dirty="0" smtClean="0"/>
              <a:t>анализа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9046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dirty="0"/>
              <a:t>"1. Правило достройки </a:t>
            </a:r>
            <a:r>
              <a:rPr lang="ru-RU" dirty="0" err="1"/>
              <a:t>веполя</a:t>
            </a:r>
            <a:r>
              <a:rPr lang="ru-RU" dirty="0"/>
              <a:t>. Если по условиям задачи дана </a:t>
            </a:r>
            <a:r>
              <a:rPr lang="ru-RU" dirty="0" err="1"/>
              <a:t>невепольная</a:t>
            </a:r>
            <a:r>
              <a:rPr lang="ru-RU" dirty="0"/>
              <a:t> система (один элемент) или неполная </a:t>
            </a:r>
            <a:r>
              <a:rPr lang="ru-RU" dirty="0" err="1"/>
              <a:t>вепольная</a:t>
            </a:r>
            <a:r>
              <a:rPr lang="ru-RU" dirty="0"/>
              <a:t> система (два элемента), то </a:t>
            </a:r>
            <a:r>
              <a:rPr lang="ru-RU" dirty="0" smtClean="0"/>
              <a:t>для </a:t>
            </a:r>
            <a:r>
              <a:rPr lang="ru-RU" dirty="0"/>
              <a:t>решения задачи необходимо достроить систему до полного </a:t>
            </a:r>
            <a:r>
              <a:rPr lang="ru-RU" dirty="0" err="1"/>
              <a:t>веполя</a:t>
            </a:r>
            <a:r>
              <a:rPr lang="ru-RU" dirty="0"/>
              <a:t>. </a:t>
            </a:r>
          </a:p>
          <a:p>
            <a:pPr marL="0" indent="0" algn="just">
              <a:buNone/>
            </a:pPr>
            <a:r>
              <a:rPr lang="ru-RU" dirty="0"/>
              <a:t>        Правило это вытекает из самого понятия "</a:t>
            </a:r>
            <a:r>
              <a:rPr lang="ru-RU" dirty="0" err="1"/>
              <a:t>веполь</a:t>
            </a:r>
            <a:r>
              <a:rPr lang="ru-RU" dirty="0"/>
              <a:t>": работоспособная техническая система должна, как минимум, иметь два вещества и поле. В </a:t>
            </a:r>
            <a:r>
              <a:rPr lang="ru-RU" dirty="0" smtClean="0"/>
              <a:t>изобретательской </a:t>
            </a:r>
            <a:r>
              <a:rPr lang="ru-RU" dirty="0"/>
              <a:t>практике часто встречаются задачи типа: "Дано одно вещество, нужно им управлять (обнаруживать, измерять, изменять, перемещать и т. д.)". </a:t>
            </a:r>
          </a:p>
          <a:p>
            <a:pPr marL="0" indent="0" algn="just">
              <a:buNone/>
            </a:pPr>
            <a:r>
              <a:rPr lang="ru-RU" dirty="0"/>
              <a:t>Распространенная ошибка состоит в том, что рассматривают различные варианты прямого действия на вещество. </a:t>
            </a:r>
            <a:r>
              <a:rPr lang="ru-RU" b="1" u="sng" dirty="0"/>
              <a:t>Правило 1 </a:t>
            </a:r>
            <a:r>
              <a:rPr lang="ru-RU" dirty="0"/>
              <a:t>указывает эффективный обходный </a:t>
            </a:r>
            <a:r>
              <a:rPr lang="ru-RU" dirty="0" smtClean="0"/>
              <a:t>путь </a:t>
            </a:r>
            <a:r>
              <a:rPr lang="ru-RU" dirty="0"/>
              <a:t>и позволяет сразу сказать, каким будет тип ответа на задачу (добавить вещество, добавить поле и т.д.).</a:t>
            </a:r>
          </a:p>
          <a:p>
            <a:pPr marL="0" indent="0" algn="just">
              <a:buNone/>
            </a:pPr>
            <a:r>
              <a:rPr lang="ru-RU" dirty="0"/>
              <a:t>        Переход от одного вещества (или одного поля) к </a:t>
            </a:r>
            <a:r>
              <a:rPr lang="ru-RU" dirty="0" err="1"/>
              <a:t>веполю</a:t>
            </a:r>
            <a:r>
              <a:rPr lang="ru-RU" dirty="0"/>
              <a:t> равносилен применению группы приемов, устраняющих физическое противоречие. </a:t>
            </a:r>
            <a:r>
              <a:rPr lang="ru-RU" i="1" dirty="0"/>
              <a:t>Например, в </a:t>
            </a:r>
            <a:r>
              <a:rPr lang="ru-RU" i="1" dirty="0" smtClean="0"/>
              <a:t>задаче </a:t>
            </a:r>
            <a:r>
              <a:rPr lang="ru-RU" i="1" dirty="0"/>
              <a:t>о запайке ампул физическое противоречие состоит в том, что огонь должен действовать на ампулы, чтобы их запаивать, и не должен действовать на </a:t>
            </a:r>
            <a:r>
              <a:rPr lang="ru-RU" i="1" dirty="0" smtClean="0"/>
              <a:t>ампулы</a:t>
            </a:r>
            <a:r>
              <a:rPr lang="ru-RU" i="1" dirty="0"/>
              <a:t>, чтобы их не перегревать.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4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При построении </a:t>
            </a:r>
            <a:r>
              <a:rPr lang="ru-RU" dirty="0" err="1"/>
              <a:t>веполя</a:t>
            </a:r>
            <a:r>
              <a:rPr lang="ru-RU" dirty="0"/>
              <a:t> подобные противоречия автоматически снимаются благодаря тому, что поле действует через второе вещество (или в присутствии второго вещества); действие есть и действия (непосредственного) нет.</a:t>
            </a:r>
          </a:p>
          <a:p>
            <a:pPr marL="0" indent="0" algn="just">
              <a:buNone/>
            </a:pPr>
            <a:r>
              <a:rPr lang="ru-RU" dirty="0" smtClean="0"/>
              <a:t>Еще </a:t>
            </a:r>
            <a:r>
              <a:rPr lang="ru-RU" dirty="0"/>
              <a:t>одна важная особенность достройки </a:t>
            </a:r>
            <a:r>
              <a:rPr lang="ru-RU" dirty="0" err="1"/>
              <a:t>веполя</a:t>
            </a:r>
            <a:r>
              <a:rPr lang="ru-RU" dirty="0"/>
              <a:t>: техническая система эффективна только в том случае, если она поддается управлению. Достраивать </a:t>
            </a:r>
            <a:r>
              <a:rPr lang="ru-RU" dirty="0" err="1"/>
              <a:t>веполь</a:t>
            </a:r>
            <a:r>
              <a:rPr lang="ru-RU" dirty="0"/>
              <a:t> надо так, чтобы в нем обязательно был хотя бы один хорошо управляемый элемент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sz="2900" i="1" dirty="0" smtClean="0"/>
              <a:t>В </a:t>
            </a:r>
            <a:r>
              <a:rPr lang="ru-RU" sz="2900" i="1" dirty="0"/>
              <a:t>задаче об окраске таким элементом служит поле центробежных сил: меняя число оборотов, можно регулировать толщину остающегося на изделии слоя краски. В задаче о запайке ампул управляемый элемент - вода, в которой размещены ампулы. Меняя уровень воды, можно регулировать глубину проникновения пламени</a:t>
            </a:r>
            <a:r>
              <a:rPr lang="ru-RU" sz="2900" i="1" dirty="0" smtClean="0"/>
              <a:t>.</a:t>
            </a:r>
          </a:p>
          <a:p>
            <a:pPr marL="0" indent="0" algn="just">
              <a:buNone/>
            </a:pPr>
            <a:endParaRPr lang="ru-RU" sz="2900" i="1" dirty="0"/>
          </a:p>
          <a:p>
            <a:pPr marL="0" indent="0" algn="just">
              <a:buNone/>
            </a:pPr>
            <a:r>
              <a:rPr lang="ru-RU" dirty="0"/>
              <a:t>Д</a:t>
            </a:r>
            <a:r>
              <a:rPr lang="ru-RU" dirty="0" smtClean="0"/>
              <a:t>ля </a:t>
            </a:r>
            <a:r>
              <a:rPr lang="ru-RU" dirty="0"/>
              <a:t>удобства чтения </a:t>
            </a:r>
            <a:r>
              <a:rPr lang="ru-RU" dirty="0" err="1"/>
              <a:t>вепольных</a:t>
            </a:r>
            <a:r>
              <a:rPr lang="ru-RU" dirty="0"/>
              <a:t> формул желательно поля на входе записывать над строчкой, а поля на выходе - ниже строчки, в которой записаны взаимодействующие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35930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 2. Правило перехода к </a:t>
            </a:r>
            <a:r>
              <a:rPr lang="ru-RU" dirty="0" err="1"/>
              <a:t>феполю</a:t>
            </a:r>
            <a:r>
              <a:rPr lang="ru-RU" dirty="0"/>
              <a:t>. </a:t>
            </a:r>
            <a:r>
              <a:rPr lang="ru-RU" dirty="0" err="1"/>
              <a:t>Вепольные</a:t>
            </a:r>
            <a:r>
              <a:rPr lang="ru-RU" dirty="0"/>
              <a:t> системы имеют тенденцию переходить в системы </a:t>
            </a:r>
            <a:r>
              <a:rPr lang="ru-RU" dirty="0" err="1"/>
              <a:t>фепольные</a:t>
            </a:r>
            <a:r>
              <a:rPr lang="ru-RU" dirty="0"/>
              <a:t>, т. е. системы с магнитным полем и </a:t>
            </a:r>
          </a:p>
          <a:p>
            <a:pPr marL="0" indent="0" algn="just">
              <a:buNone/>
            </a:pPr>
            <a:r>
              <a:rPr lang="ru-RU" dirty="0" err="1"/>
              <a:t>ферромагнитным</a:t>
            </a:r>
            <a:r>
              <a:rPr lang="ru-RU" dirty="0"/>
              <a:t> веществом, взятым в виде порошка.</a:t>
            </a:r>
          </a:p>
          <a:p>
            <a:pPr marL="0" indent="0" algn="just">
              <a:buNone/>
            </a:pPr>
            <a:r>
              <a:rPr lang="ru-RU" dirty="0"/>
              <a:t>        Правило это можно записать так (линии обозначают взаимодействие в общем виде, без указания, куда направлено действие</a:t>
            </a:r>
            <a:r>
              <a:rPr lang="ru-RU" dirty="0" smtClean="0"/>
              <a:t>):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	</a:t>
            </a:r>
            <a:r>
              <a:rPr lang="ru-RU" sz="3800" b="1" dirty="0" smtClean="0"/>
              <a:t>П</a:t>
            </a:r>
            <a:r>
              <a:rPr lang="ru-RU" dirty="0" smtClean="0"/>
              <a:t>				</a:t>
            </a:r>
            <a:r>
              <a:rPr lang="ru-RU" sz="3800" b="1" dirty="0" smtClean="0"/>
              <a:t>Пм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3800" b="1" dirty="0" smtClean="0"/>
              <a:t>В1</a:t>
            </a:r>
            <a:r>
              <a:rPr lang="ru-RU" dirty="0" smtClean="0"/>
              <a:t>		</a:t>
            </a:r>
            <a:r>
              <a:rPr lang="ru-RU" sz="3800" b="1" dirty="0" smtClean="0"/>
              <a:t>В2</a:t>
            </a:r>
            <a:r>
              <a:rPr lang="ru-RU" dirty="0" smtClean="0"/>
              <a:t>		</a:t>
            </a:r>
            <a:r>
              <a:rPr lang="ru-RU" sz="3800" b="1" dirty="0" smtClean="0"/>
              <a:t>В1</a:t>
            </a:r>
            <a:r>
              <a:rPr lang="ru-RU" dirty="0" smtClean="0"/>
              <a:t>		</a:t>
            </a:r>
            <a:r>
              <a:rPr lang="ru-RU" sz="3800" b="1" dirty="0" err="1" smtClean="0"/>
              <a:t>Вф</a:t>
            </a:r>
            <a:endParaRPr lang="ru-RU" sz="3800" b="1" dirty="0"/>
          </a:p>
          <a:p>
            <a:pPr marL="0" indent="0" algn="just">
              <a:buNone/>
            </a:pPr>
            <a:r>
              <a:rPr lang="ru-RU" dirty="0" smtClean="0"/>
              <a:t>          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/>
              <a:t>Тенденция к увеличению степени дисперсности В2, замене "сплошного" инструмента "порошковым" (или же состоящим из еще более мелких частиц, </a:t>
            </a:r>
            <a:r>
              <a:rPr lang="ru-RU" dirty="0" smtClean="0"/>
              <a:t>например </a:t>
            </a:r>
            <a:r>
              <a:rPr lang="ru-RU" dirty="0"/>
              <a:t>молекул или ионов) типична для всех </a:t>
            </a:r>
            <a:r>
              <a:rPr lang="ru-RU" dirty="0" err="1"/>
              <a:t>вепольных</a:t>
            </a:r>
            <a:r>
              <a:rPr lang="ru-RU" dirty="0"/>
              <a:t> систем. Чем меньше рабочие частицы инструмента, тем гибче и точнее инструмент, тем легче им </a:t>
            </a:r>
            <a:r>
              <a:rPr lang="ru-RU" dirty="0" smtClean="0"/>
              <a:t>управлять</a:t>
            </a:r>
            <a:r>
              <a:rPr lang="ru-RU" dirty="0"/>
              <a:t>. Но управление отдельными частицами, естественно, возможно только с помощью полей и прежде всего с помощью легко генерируемого и легко </a:t>
            </a:r>
            <a:r>
              <a:rPr lang="ru-RU" dirty="0" smtClean="0"/>
              <a:t>управляемого </a:t>
            </a:r>
            <a:r>
              <a:rPr lang="ru-RU" dirty="0"/>
              <a:t>магнитного поля. Поэтому в "</a:t>
            </a:r>
            <a:r>
              <a:rPr lang="ru-RU" dirty="0" err="1"/>
              <a:t>вепольном</a:t>
            </a:r>
            <a:r>
              <a:rPr lang="ru-RU" dirty="0"/>
              <a:t> мире" часто встречаются </a:t>
            </a:r>
            <a:r>
              <a:rPr lang="ru-RU" dirty="0" err="1"/>
              <a:t>феполи</a:t>
            </a:r>
            <a:r>
              <a:rPr lang="ru-RU" dirty="0"/>
              <a:t> - </a:t>
            </a:r>
            <a:r>
              <a:rPr lang="ru-RU" dirty="0" err="1"/>
              <a:t>вепольные</a:t>
            </a:r>
            <a:r>
              <a:rPr lang="ru-RU" dirty="0"/>
              <a:t> системы, в которых инструментом служат магнитные </a:t>
            </a:r>
            <a:r>
              <a:rPr lang="ru-RU" dirty="0" smtClean="0"/>
              <a:t>частицы</a:t>
            </a:r>
            <a:r>
              <a:rPr lang="ru-RU" dirty="0"/>
              <a:t>, управляемые магнитным полем.</a:t>
            </a:r>
          </a:p>
          <a:p>
            <a:pPr marL="0" indent="0" algn="just"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619672" y="2397905"/>
            <a:ext cx="648072" cy="74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835696" y="3284984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519772" y="2397905"/>
            <a:ext cx="828092" cy="74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357994" y="2397905"/>
            <a:ext cx="648072" cy="74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372200" y="2466256"/>
            <a:ext cx="720080" cy="674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508104" y="3429000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право 22"/>
          <p:cNvSpPr/>
          <p:nvPr/>
        </p:nvSpPr>
        <p:spPr>
          <a:xfrm>
            <a:off x="3851920" y="2769436"/>
            <a:ext cx="936104" cy="227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9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Переход к </a:t>
            </a:r>
            <a:r>
              <a:rPr lang="ru-RU" dirty="0" err="1"/>
              <a:t>феполям</a:t>
            </a:r>
            <a:r>
              <a:rPr lang="ru-RU" dirty="0"/>
              <a:t> возможен и в тех случаях, когда уже даны два взаимодействующих вещества, - </a:t>
            </a:r>
            <a:r>
              <a:rPr lang="ru-RU" dirty="0" err="1"/>
              <a:t>ферромагнитные</a:t>
            </a:r>
            <a:r>
              <a:rPr lang="ru-RU" dirty="0"/>
              <a:t> частицы вводятся в одно из этих </a:t>
            </a:r>
            <a:r>
              <a:rPr lang="ru-RU" dirty="0" smtClean="0"/>
              <a:t>веществ:</a:t>
            </a:r>
          </a:p>
          <a:p>
            <a:pPr marL="0" indent="0" algn="just">
              <a:buNone/>
            </a:pPr>
            <a:r>
              <a:rPr lang="ru-RU" dirty="0" smtClean="0"/>
              <a:t>						Пм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В1		В2		В1		(В2Вф)	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Вместо неферромагнитного и потому трудно управляемого вещества В2 получается комплекс (В2Вф), легко поддающийся управлению с помощью </a:t>
            </a:r>
            <a:r>
              <a:rPr lang="ru-RU" dirty="0" smtClean="0"/>
              <a:t>магнитного </a:t>
            </a:r>
            <a:r>
              <a:rPr lang="ru-RU" dirty="0"/>
              <a:t>поля.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580112" y="3212976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олилиния 5"/>
          <p:cNvSpPr/>
          <p:nvPr/>
        </p:nvSpPr>
        <p:spPr>
          <a:xfrm>
            <a:off x="1939636" y="3129714"/>
            <a:ext cx="1209345" cy="181546"/>
          </a:xfrm>
          <a:custGeom>
            <a:avLst/>
            <a:gdLst>
              <a:gd name="connsiteX0" fmla="*/ 0 w 1209345"/>
              <a:gd name="connsiteY0" fmla="*/ 112250 h 181546"/>
              <a:gd name="connsiteX1" fmla="*/ 180109 w 1209345"/>
              <a:gd name="connsiteY1" fmla="*/ 1413 h 181546"/>
              <a:gd name="connsiteX2" fmla="*/ 346364 w 1209345"/>
              <a:gd name="connsiteY2" fmla="*/ 181522 h 181546"/>
              <a:gd name="connsiteX3" fmla="*/ 540328 w 1209345"/>
              <a:gd name="connsiteY3" fmla="*/ 1413 h 181546"/>
              <a:gd name="connsiteX4" fmla="*/ 734291 w 1209345"/>
              <a:gd name="connsiteY4" fmla="*/ 181522 h 181546"/>
              <a:gd name="connsiteX5" fmla="*/ 983673 w 1209345"/>
              <a:gd name="connsiteY5" fmla="*/ 15268 h 181546"/>
              <a:gd name="connsiteX6" fmla="*/ 1163782 w 1209345"/>
              <a:gd name="connsiteY6" fmla="*/ 139959 h 181546"/>
              <a:gd name="connsiteX7" fmla="*/ 1205346 w 1209345"/>
              <a:gd name="connsiteY7" fmla="*/ 126104 h 181546"/>
              <a:gd name="connsiteX8" fmla="*/ 1205346 w 1209345"/>
              <a:gd name="connsiteY8" fmla="*/ 139959 h 18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9345" h="181546">
                <a:moveTo>
                  <a:pt x="0" y="112250"/>
                </a:moveTo>
                <a:cubicBezTo>
                  <a:pt x="61191" y="51059"/>
                  <a:pt x="122382" y="-10132"/>
                  <a:pt x="180109" y="1413"/>
                </a:cubicBezTo>
                <a:cubicBezTo>
                  <a:pt x="237836" y="12958"/>
                  <a:pt x="286328" y="181522"/>
                  <a:pt x="346364" y="181522"/>
                </a:cubicBezTo>
                <a:cubicBezTo>
                  <a:pt x="406400" y="181522"/>
                  <a:pt x="475674" y="1413"/>
                  <a:pt x="540328" y="1413"/>
                </a:cubicBezTo>
                <a:cubicBezTo>
                  <a:pt x="604982" y="1413"/>
                  <a:pt x="660400" y="179213"/>
                  <a:pt x="734291" y="181522"/>
                </a:cubicBezTo>
                <a:cubicBezTo>
                  <a:pt x="808182" y="183831"/>
                  <a:pt x="912091" y="22195"/>
                  <a:pt x="983673" y="15268"/>
                </a:cubicBezTo>
                <a:cubicBezTo>
                  <a:pt x="1055255" y="8341"/>
                  <a:pt x="1126837" y="121486"/>
                  <a:pt x="1163782" y="139959"/>
                </a:cubicBezTo>
                <a:cubicBezTo>
                  <a:pt x="1200727" y="158432"/>
                  <a:pt x="1198419" y="126104"/>
                  <a:pt x="1205346" y="126104"/>
                </a:cubicBezTo>
                <a:cubicBezTo>
                  <a:pt x="1212273" y="126104"/>
                  <a:pt x="1208809" y="133031"/>
                  <a:pt x="1205346" y="13995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246186" y="2204864"/>
            <a:ext cx="111612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52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u="sng" dirty="0"/>
              <a:t>Пример </a:t>
            </a:r>
            <a:r>
              <a:rPr lang="ru-RU" dirty="0"/>
              <a:t>- </a:t>
            </a:r>
            <a:r>
              <a:rPr lang="ru-RU" i="1" dirty="0"/>
              <a:t>изобретение по авторскому свидетельству </a:t>
            </a:r>
            <a:r>
              <a:rPr lang="ru-RU" i="1" dirty="0" smtClean="0"/>
              <a:t>"</a:t>
            </a:r>
            <a:r>
              <a:rPr lang="ru-RU" i="1" dirty="0"/>
              <a:t>Способ проведения процессов, например каталитических, в системах с движущимся катализатором, отличающийся тем, что, с целью расширения области применения, создают движущееся магнитное поле и применяют катализатор с магнитными свойствами". </a:t>
            </a:r>
          </a:p>
          <a:p>
            <a:pPr marL="0" indent="0" algn="just">
              <a:buNone/>
            </a:pPr>
            <a:r>
              <a:rPr lang="ru-RU" i="1" dirty="0"/>
              <a:t>Катализатор В2 и вещество B1, на которое он действует, надо как-то перемешивать, перемещать относительно друг друга. Приходится использовать громоздкие и малоэффективные механические мешалки или надеяться на перемешивание тепловыми потоками. Но если соединить частицы катализатора с частицами </a:t>
            </a:r>
            <a:r>
              <a:rPr lang="ru-RU" i="1" dirty="0" err="1"/>
              <a:t>ферромагнитного</a:t>
            </a:r>
            <a:r>
              <a:rPr lang="ru-RU" i="1" dirty="0"/>
              <a:t> вещества, получится катализатор, легко поддающийся управлению магнитным полем - в этом суть изобретения.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070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3. Правило разрушения </a:t>
            </a:r>
            <a:r>
              <a:rPr lang="ru-RU" dirty="0" err="1"/>
              <a:t>веполя</a:t>
            </a:r>
            <a:r>
              <a:rPr lang="ru-RU" dirty="0"/>
              <a:t>. Наверное, у читателя уже давно возник вопрос: не все задачи сводятся к достройке </a:t>
            </a:r>
            <a:r>
              <a:rPr lang="ru-RU" dirty="0" err="1"/>
              <a:t>веполя</a:t>
            </a:r>
            <a:r>
              <a:rPr lang="ru-RU" dirty="0"/>
              <a:t>, должны быть и обратные </a:t>
            </a:r>
            <a:r>
              <a:rPr lang="ru-RU" dirty="0" smtClean="0"/>
              <a:t>задачи </a:t>
            </a:r>
            <a:r>
              <a:rPr lang="ru-RU" dirty="0"/>
              <a:t>на разрушение </a:t>
            </a:r>
            <a:r>
              <a:rPr lang="ru-RU" dirty="0" err="1"/>
              <a:t>веполей</a:t>
            </a:r>
            <a:r>
              <a:rPr lang="ru-RU" dirty="0"/>
              <a:t>. Как действовать в этих случаях? Чтобы разрушить ненужный или вредный </a:t>
            </a:r>
            <a:r>
              <a:rPr lang="ru-RU" dirty="0" err="1"/>
              <a:t>веполь</a:t>
            </a:r>
            <a:r>
              <a:rPr lang="ru-RU" dirty="0"/>
              <a:t>, между двумя имеющимися веществами </a:t>
            </a:r>
            <a:r>
              <a:rPr lang="ru-RU" dirty="0" smtClean="0"/>
              <a:t>должно </a:t>
            </a:r>
            <a:r>
              <a:rPr lang="ru-RU" dirty="0"/>
              <a:t>быть введено третье, являющееся видоизменением одного из двух данных веществ.</a:t>
            </a:r>
          </a:p>
          <a:p>
            <a:pPr marL="0" indent="0" algn="just">
              <a:buNone/>
            </a:pPr>
            <a:r>
              <a:rPr lang="ru-RU" dirty="0"/>
              <a:t>        </a:t>
            </a:r>
            <a:r>
              <a:rPr lang="ru-RU" dirty="0" err="1"/>
              <a:t>Веполь</a:t>
            </a:r>
            <a:r>
              <a:rPr lang="ru-RU" dirty="0"/>
              <a:t> может быть разрушен разными путями: удалением или заменой элементов, введением различных дополнительных элементов. Но при этом </a:t>
            </a:r>
            <a:r>
              <a:rPr lang="ru-RU" dirty="0" smtClean="0"/>
              <a:t>возникают </a:t>
            </a:r>
            <a:r>
              <a:rPr lang="ru-RU" dirty="0"/>
              <a:t>затруднения: проще всего разрушить </a:t>
            </a:r>
            <a:r>
              <a:rPr lang="ru-RU" dirty="0" err="1"/>
              <a:t>веполь</a:t>
            </a:r>
            <a:r>
              <a:rPr lang="ru-RU" dirty="0"/>
              <a:t> введением третьего вещества, однако условия задачи обычно накладывают запрет на введение </a:t>
            </a:r>
            <a:r>
              <a:rPr lang="ru-RU" dirty="0" smtClean="0"/>
              <a:t>посторонних </a:t>
            </a:r>
            <a:r>
              <a:rPr lang="ru-RU" dirty="0"/>
              <a:t>веществ. </a:t>
            </a:r>
          </a:p>
        </p:txBody>
      </p:sp>
    </p:spTree>
    <p:extLst>
      <p:ext uri="{BB962C8B-B14F-4D97-AF65-F5344CB8AC3E}">
        <p14:creationId xmlns:p14="http://schemas.microsoft.com/office/powerpoint/2010/main" val="50382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"</a:t>
            </a:r>
            <a:r>
              <a:rPr lang="ru-RU" sz="2400" dirty="0"/>
              <a:t>Соль" правила 3 в том, чтобы ввести третье вещество и в то же время его не вводить. Чтобы осуществить эту противоречивую операцию, нужно изготовить третье вещество из уже имеющихся веществ. Тогда третье вещество будет и его не будет - оно сделано из имеющихся веществ и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/>
              <a:t>может рассматриваться как их часть</a:t>
            </a:r>
            <a:r>
              <a:rPr lang="ru-RU" dirty="0" smtClean="0"/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	П				П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			</a:t>
            </a: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В1		В2		В</a:t>
            </a:r>
            <a:r>
              <a:rPr lang="ru-RU" sz="2000" dirty="0" smtClean="0"/>
              <a:t>1		</a:t>
            </a:r>
            <a:r>
              <a:rPr lang="ru-RU" dirty="0" smtClean="0"/>
              <a:t>В</a:t>
            </a:r>
            <a:r>
              <a:rPr lang="ru-RU" sz="2000" dirty="0" smtClean="0"/>
              <a:t>2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						</a:t>
            </a:r>
            <a:r>
              <a:rPr lang="ru-RU" dirty="0" smtClean="0"/>
              <a:t>В</a:t>
            </a:r>
            <a:r>
              <a:rPr lang="ru-RU" sz="1600" dirty="0" smtClean="0"/>
              <a:t>1 </a:t>
            </a:r>
            <a:r>
              <a:rPr lang="ru-RU" sz="2800" dirty="0" smtClean="0"/>
              <a:t>(</a:t>
            </a:r>
            <a:r>
              <a:rPr lang="ru-RU" sz="2400" dirty="0" smtClean="0"/>
              <a:t>или </a:t>
            </a:r>
            <a:r>
              <a:rPr lang="ru-RU" dirty="0" smtClean="0"/>
              <a:t>В</a:t>
            </a:r>
            <a:r>
              <a:rPr lang="ru-RU" sz="1600" dirty="0" smtClean="0"/>
              <a:t>2   </a:t>
            </a:r>
            <a:r>
              <a:rPr lang="ru-RU" dirty="0" smtClean="0"/>
              <a:t>)</a:t>
            </a:r>
            <a:endParaRPr lang="ru-RU" sz="1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64088" y="429309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164288" y="4293096"/>
            <a:ext cx="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691680" y="3693159"/>
            <a:ext cx="648072" cy="599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42529" y="3645024"/>
            <a:ext cx="64807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7704" y="4509120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/>
          <p:cNvSpPr/>
          <p:nvPr/>
        </p:nvSpPr>
        <p:spPr>
          <a:xfrm>
            <a:off x="3707904" y="3933056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5364088" y="3645024"/>
            <a:ext cx="64807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372200" y="3645024"/>
            <a:ext cx="64807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08104" y="4371497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192180" y="429309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372200" y="501317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357544" y="50331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308304" y="5033156"/>
            <a:ext cx="3600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452320" y="5013176"/>
            <a:ext cx="0" cy="91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9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u="sng" dirty="0" smtClean="0"/>
              <a:t>Пример. </a:t>
            </a:r>
            <a:r>
              <a:rPr lang="ru-RU" i="1" dirty="0"/>
              <a:t>При движении на больших скоростях подводные крылья подвергаются </a:t>
            </a:r>
            <a:r>
              <a:rPr lang="ru-RU" i="1" dirty="0" err="1"/>
              <a:t>кавитационной</a:t>
            </a:r>
            <a:r>
              <a:rPr lang="ru-RU" i="1" dirty="0"/>
              <a:t> эрозии: кавитация разъедает металл, разрушает поверхность </a:t>
            </a:r>
          </a:p>
          <a:p>
            <a:pPr marL="0" indent="0" algn="just">
              <a:buNone/>
            </a:pPr>
            <a:r>
              <a:rPr lang="ru-RU" i="1" dirty="0"/>
              <a:t>крыльев. Конечно, можно покрыть крылья каким-то защитным слоем. Но и это покрытие, даже самое прочное, будет съедено кавитацией. По правилу 3 </a:t>
            </a:r>
          </a:p>
          <a:p>
            <a:pPr marL="0" indent="0" algn="just">
              <a:buNone/>
            </a:pPr>
            <a:r>
              <a:rPr lang="ru-RU" i="1" dirty="0"/>
              <a:t>покрытие надо выполнить либо из видоизмененного металла (это ничего не дает, как мы видели), либо из видоизмененной воды, например льда. Лед будет </a:t>
            </a:r>
          </a:p>
          <a:p>
            <a:pPr marL="0" indent="0" algn="just">
              <a:buNone/>
            </a:pPr>
            <a:r>
              <a:rPr lang="ru-RU" i="1" dirty="0"/>
              <a:t>разрушаться, как любое покрытие, но лед можно восстанавливать, ведь вокруг сколько угодно воды! Такова суть изобретения по авторскому </a:t>
            </a:r>
            <a:r>
              <a:rPr lang="ru-RU" i="1" dirty="0" smtClean="0"/>
              <a:t>свидетельству: </a:t>
            </a:r>
            <a:r>
              <a:rPr lang="ru-RU" i="1" dirty="0"/>
              <a:t>в местах, подверженных </a:t>
            </a:r>
            <a:r>
              <a:rPr lang="ru-RU" i="1" dirty="0" err="1"/>
              <a:t>кавитационной</a:t>
            </a:r>
            <a:r>
              <a:rPr lang="ru-RU" i="1" dirty="0"/>
              <a:t> эрозии, постоянно намораживают тонкий слой льда.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50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 4. Правило перехода к цепному </a:t>
            </a:r>
            <a:r>
              <a:rPr lang="ru-RU" dirty="0" err="1"/>
              <a:t>веполю</a:t>
            </a:r>
            <a:r>
              <a:rPr lang="ru-RU" dirty="0"/>
              <a:t>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err="1" smtClean="0"/>
              <a:t>Вепольные</a:t>
            </a:r>
            <a:r>
              <a:rPr lang="ru-RU" dirty="0" smtClean="0"/>
              <a:t> </a:t>
            </a:r>
            <a:r>
              <a:rPr lang="ru-RU" dirty="0"/>
              <a:t>системы имеют тенденцию к развитию В2 в самостоятельный </a:t>
            </a:r>
            <a:r>
              <a:rPr lang="ru-RU" dirty="0" err="1"/>
              <a:t>веполь</a:t>
            </a:r>
            <a:r>
              <a:rPr lang="ru-RU" dirty="0" smtClean="0"/>
              <a:t>: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b="1" dirty="0" smtClean="0"/>
              <a:t>П			П1		П2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В1		В2	В1		В3		В4</a:t>
            </a:r>
            <a:r>
              <a:rPr lang="ru-RU" dirty="0" smtClean="0"/>
              <a:t>		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В свою очередь В4 может образовывать новый </a:t>
            </a:r>
            <a:r>
              <a:rPr lang="ru-RU" dirty="0" err="1"/>
              <a:t>веполь</a:t>
            </a:r>
            <a:r>
              <a:rPr lang="ru-RU" dirty="0"/>
              <a:t>, состоящий из В5, В6 и П3 и т.д. Такие </a:t>
            </a:r>
            <a:r>
              <a:rPr lang="ru-RU" dirty="0" err="1"/>
              <a:t>веполи</a:t>
            </a:r>
            <a:r>
              <a:rPr lang="ru-RU" dirty="0"/>
              <a:t> называют цепными.</a:t>
            </a:r>
          </a:p>
          <a:p>
            <a:pPr marL="0" indent="0" algn="just">
              <a:buNone/>
            </a:pPr>
            <a:r>
              <a:rPr lang="ru-RU" dirty="0"/>
              <a:t> </a:t>
            </a:r>
          </a:p>
          <a:p>
            <a:pPr marL="0" indent="0" algn="just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1763688" y="1916832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27784" y="1916832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63688" y="2996952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499992" y="1916832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364088" y="1916832"/>
            <a:ext cx="79208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44008" y="2996952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6444208" y="1916832"/>
            <a:ext cx="64807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236296" y="1916832"/>
            <a:ext cx="64807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444208" y="2996952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4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33670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sz="3400" i="1" u="sng" dirty="0" smtClean="0"/>
              <a:t>Пример. </a:t>
            </a:r>
            <a:r>
              <a:rPr lang="ru-RU" sz="3400" i="1" dirty="0"/>
              <a:t>До сих пор в технике используется один из древнейших механизмов - клин. Но клиновым устройствам присущ принципиальный недостаток: </a:t>
            </a:r>
          </a:p>
          <a:p>
            <a:pPr marL="0" indent="0" algn="just">
              <a:buNone/>
            </a:pPr>
            <a:r>
              <a:rPr lang="ru-RU" sz="3400" i="1" dirty="0"/>
              <a:t>клин трудно извлекать. Были сконструированы разного рода "складывающиеся" клинья, но они оказались сложными и ненадежными. Что вы предлагаете?</a:t>
            </a:r>
          </a:p>
          <a:p>
            <a:pPr marL="0" indent="0" algn="just">
              <a:buNone/>
            </a:pPr>
            <a:r>
              <a:rPr lang="ru-RU" sz="3400" i="1" dirty="0"/>
              <a:t>Модель этой задачи можно представить в виде </a:t>
            </a:r>
            <a:r>
              <a:rPr lang="ru-RU" sz="3400" i="1" dirty="0" err="1"/>
              <a:t>веполя</a:t>
            </a:r>
            <a:r>
              <a:rPr lang="ru-RU" sz="3400" i="1" dirty="0"/>
              <a:t>: клин, поверхность, на которую он давит, и механическое взаимодействие между ними. </a:t>
            </a:r>
            <a:r>
              <a:rPr lang="ru-RU" sz="3400" i="1" dirty="0" err="1"/>
              <a:t>Веполь</a:t>
            </a:r>
            <a:r>
              <a:rPr lang="ru-RU" sz="3400" i="1" dirty="0"/>
              <a:t> включает </a:t>
            </a:r>
          </a:p>
          <a:p>
            <a:pPr marL="0" indent="0" algn="just">
              <a:buNone/>
            </a:pPr>
            <a:r>
              <a:rPr lang="ru-RU" sz="3400" i="1" dirty="0"/>
              <a:t>все три элемента, но ни один из них не поддается легкому управлению, отсюда и несовершенство системы. По авторскому свидетельству № 428119, клин </a:t>
            </a:r>
          </a:p>
          <a:p>
            <a:pPr marL="0" indent="0" algn="just">
              <a:buNone/>
            </a:pPr>
            <a:r>
              <a:rPr lang="ru-RU" sz="3400" i="1" dirty="0"/>
              <a:t>разделен на две части: собственно клин и прокладку, выполненную из легкоплавкого вещества. Когда надо извлечь клин, прокладку нагревают, она </a:t>
            </a:r>
          </a:p>
          <a:p>
            <a:pPr marL="0" indent="0" algn="just">
              <a:buNone/>
            </a:pPr>
            <a:r>
              <a:rPr lang="ru-RU" sz="3400" i="1" dirty="0"/>
              <a:t>размягчается, и клин легко извлекается. Это изобретение вполне могло быть сделано еще в древнем Египте...</a:t>
            </a:r>
          </a:p>
        </p:txBody>
      </p:sp>
    </p:spTree>
    <p:extLst>
      <p:ext uri="{BB962C8B-B14F-4D97-AF65-F5344CB8AC3E}">
        <p14:creationId xmlns:p14="http://schemas.microsoft.com/office/powerpoint/2010/main" val="36760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2646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Вводя </a:t>
            </a:r>
            <a:r>
              <a:rPr lang="ru-RU" dirty="0"/>
              <a:t>понятие о </a:t>
            </a:r>
            <a:r>
              <a:rPr lang="ru-RU" dirty="0" err="1"/>
              <a:t>веполе</a:t>
            </a:r>
            <a:r>
              <a:rPr lang="ru-RU" dirty="0"/>
              <a:t>, мы используем три термина: вещество, поле, взаимодействие (воздействие, действие, связь).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Под </a:t>
            </a:r>
            <a:r>
              <a:rPr lang="ru-RU" dirty="0"/>
              <a:t>термином "</a:t>
            </a:r>
            <a:r>
              <a:rPr lang="ru-RU" b="1" u="sng" dirty="0"/>
              <a:t>вещество</a:t>
            </a:r>
            <a:r>
              <a:rPr lang="ru-RU" dirty="0"/>
              <a:t>" </a:t>
            </a:r>
            <a:r>
              <a:rPr lang="ru-RU" dirty="0" smtClean="0"/>
              <a:t>понимаются </a:t>
            </a:r>
            <a:r>
              <a:rPr lang="ru-RU" dirty="0"/>
              <a:t>любые объекты независимо от степени их сложности. Лед и ледокол, винт и гайка, трос и груз - все это "вещества". Взаимодействие - всеобщая </a:t>
            </a:r>
            <a:r>
              <a:rPr lang="ru-RU" dirty="0" smtClean="0"/>
              <a:t>форма </a:t>
            </a:r>
            <a:r>
              <a:rPr lang="ru-RU" dirty="0"/>
              <a:t>связи тел или </a:t>
            </a:r>
            <a:r>
              <a:rPr lang="ru-RU" dirty="0" smtClean="0"/>
              <a:t>явлений, осуществляющаяся </a:t>
            </a:r>
            <a:r>
              <a:rPr lang="ru-RU" dirty="0"/>
              <a:t>в их взаимном изменении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"</a:t>
            </a:r>
            <a:r>
              <a:rPr lang="ru-RU" dirty="0"/>
              <a:t>В физике полем называют форму материи, осуществляющую взаимодействие между частицами вещества. Различают четыре вида полей: </a:t>
            </a:r>
          </a:p>
          <a:p>
            <a:pPr marL="0" indent="0" algn="just">
              <a:buNone/>
            </a:pPr>
            <a:r>
              <a:rPr lang="ru-RU" dirty="0"/>
              <a:t>электромагнитное, гравитационное, поле сильных и слабых взаимодействий.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технике термин "</a:t>
            </a:r>
            <a:r>
              <a:rPr lang="ru-RU" b="1" u="sng" dirty="0"/>
              <a:t>поле</a:t>
            </a:r>
            <a:r>
              <a:rPr lang="ru-RU" dirty="0"/>
              <a:t>" используют шире: это пространство, каждой точке </a:t>
            </a:r>
            <a:r>
              <a:rPr lang="ru-RU" dirty="0" smtClean="0"/>
              <a:t>которого </a:t>
            </a:r>
            <a:r>
              <a:rPr lang="ru-RU" dirty="0"/>
              <a:t>поставлена в соответствие некоторая векторная или скалярная величина. Подобные поля часто связаны с веществами - носителями векторных или </a:t>
            </a:r>
            <a:r>
              <a:rPr lang="ru-RU" dirty="0" smtClean="0"/>
              <a:t>скалярных </a:t>
            </a:r>
            <a:r>
              <a:rPr lang="ru-RU" dirty="0"/>
              <a:t>величин. Например, поле температур (тепловое поле), поле центробежных сил. Мы будем применять термин "поле" очень широко, рассматривая </a:t>
            </a:r>
            <a:r>
              <a:rPr lang="ru-RU" dirty="0" smtClean="0"/>
              <a:t>наряду </a:t>
            </a:r>
            <a:r>
              <a:rPr lang="ru-RU" dirty="0"/>
              <a:t>с "законными" физическими полями и всевозможные "технические" поля - тепловое, механическое, акустическое и т. д.".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3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5. Правило выявления </a:t>
            </a:r>
            <a:r>
              <a:rPr lang="ru-RU" dirty="0" err="1"/>
              <a:t>физэффектов</a:t>
            </a:r>
            <a:r>
              <a:rPr lang="ru-RU" dirty="0"/>
              <a:t>. Если в задаче дан </a:t>
            </a:r>
            <a:r>
              <a:rPr lang="ru-RU" dirty="0" err="1"/>
              <a:t>веполь</a:t>
            </a:r>
            <a:r>
              <a:rPr lang="ru-RU" dirty="0"/>
              <a:t> с полем П1, а на выходе требуется получить поле П2, то название нужного физического </a:t>
            </a:r>
            <a:r>
              <a:rPr lang="ru-RU" dirty="0" smtClean="0"/>
              <a:t>эффекта </a:t>
            </a:r>
            <a:r>
              <a:rPr lang="ru-RU" dirty="0"/>
              <a:t>можно узнать, соединив названия полей П1 </a:t>
            </a:r>
            <a:r>
              <a:rPr lang="ru-RU" dirty="0" smtClean="0"/>
              <a:t>и </a:t>
            </a:r>
            <a:r>
              <a:rPr lang="ru-RU" dirty="0"/>
              <a:t>П2: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	П1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В1			В2	</a:t>
            </a:r>
            <a:r>
              <a:rPr lang="ru-RU" sz="1600" dirty="0" smtClean="0"/>
              <a:t>вид физического эффекта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	П2</a:t>
            </a:r>
            <a:endParaRPr lang="ru-RU" dirty="0"/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4644008" y="3886766"/>
            <a:ext cx="360040" cy="18722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67744" y="4797152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15816" y="3717032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915816" y="5049479"/>
            <a:ext cx="115212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3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i="1" u="sng" dirty="0"/>
              <a:t>Например, </a:t>
            </a:r>
            <a:r>
              <a:rPr lang="ru-RU" i="1" dirty="0"/>
              <a:t>если дано механическое поле, а на выходе желательно получить магнитное поле, необходим </a:t>
            </a:r>
            <a:r>
              <a:rPr lang="ru-RU" i="1" dirty="0" err="1"/>
              <a:t>механомагнитный</a:t>
            </a:r>
            <a:r>
              <a:rPr lang="ru-RU" i="1" dirty="0"/>
              <a:t> эффект (</a:t>
            </a:r>
            <a:r>
              <a:rPr lang="ru-RU" i="1" dirty="0" err="1"/>
              <a:t>магнитоупругий</a:t>
            </a:r>
            <a:r>
              <a:rPr lang="ru-RU" i="1" dirty="0"/>
              <a:t> </a:t>
            </a:r>
            <a:r>
              <a:rPr lang="ru-RU" i="1" dirty="0" smtClean="0"/>
              <a:t>эффект).</a:t>
            </a:r>
          </a:p>
          <a:p>
            <a:pPr marL="0" indent="0" algn="just">
              <a:buNone/>
            </a:pPr>
            <a:r>
              <a:rPr lang="ru-RU" i="1" dirty="0" smtClean="0"/>
              <a:t> </a:t>
            </a:r>
            <a:r>
              <a:rPr lang="ru-RU" i="1" dirty="0"/>
              <a:t>Зная название нужного эффекта, можно подобрать В2, реализующее этот эффект, или развернуть В2 в цепной </a:t>
            </a:r>
            <a:r>
              <a:rPr lang="ru-RU" i="1" dirty="0" err="1"/>
              <a:t>веполь</a:t>
            </a:r>
            <a:r>
              <a:rPr lang="ru-RU" i="1" dirty="0"/>
              <a:t>, в котором В4 сможет </a:t>
            </a:r>
            <a:r>
              <a:rPr lang="ru-RU" i="1" dirty="0" smtClean="0"/>
              <a:t>реализовать </a:t>
            </a:r>
            <a:r>
              <a:rPr lang="ru-RU" i="1" dirty="0"/>
              <a:t>необходимый </a:t>
            </a:r>
            <a:r>
              <a:rPr lang="ru-RU" i="1"/>
              <a:t>эффект</a:t>
            </a:r>
            <a:r>
              <a:rPr lang="ru-RU" i="1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6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	 В математике изучение свойств треугольника имеет настолько важное значение, что выделено в специальный раздел - тригонометрию. Вызвано это тем, что треугольник - минимальная геометрическая фигура. Любую сложную фигуру можно представить в виде суммы треугольников. Умея определять стороны и углы треугольника, можно произвести любые вычисления, связанные со сложной фигурой. </a:t>
            </a:r>
          </a:p>
          <a:p>
            <a:pPr marL="0" indent="0">
              <a:buNone/>
            </a:pPr>
            <a:r>
              <a:rPr lang="ru-RU" sz="2000" dirty="0" smtClean="0"/>
              <a:t>"Технический треугольник" - система из двух веществ и поля - играет в решении изобретательских задач столь же важную роль, как геометрический треугольник в математике.</a:t>
            </a:r>
          </a:p>
          <a:p>
            <a:pPr marL="0" indent="0">
              <a:buNone/>
            </a:pPr>
            <a:r>
              <a:rPr lang="ru-RU" sz="2000" dirty="0" smtClean="0"/>
              <a:t>        "Технический треугольник" получил название </a:t>
            </a:r>
            <a:r>
              <a:rPr lang="ru-RU" sz="2000" dirty="0" err="1" smtClean="0"/>
              <a:t>веполь</a:t>
            </a:r>
            <a:r>
              <a:rPr lang="ru-RU" sz="2000" dirty="0" smtClean="0"/>
              <a:t> (от слов "вещество" и "поле"), а раздел теории решения изобретательских задач, изучающий свойства </a:t>
            </a:r>
            <a:r>
              <a:rPr lang="ru-RU" sz="2000" dirty="0" err="1" smtClean="0"/>
              <a:t>веполей</a:t>
            </a:r>
            <a:r>
              <a:rPr lang="ru-RU" sz="2000" dirty="0" smtClean="0"/>
              <a:t>, называется </a:t>
            </a:r>
            <a:r>
              <a:rPr lang="ru-RU" sz="2000" dirty="0" err="1" smtClean="0"/>
              <a:t>вепольным</a:t>
            </a:r>
            <a:r>
              <a:rPr lang="ru-RU" sz="2000" dirty="0" smtClean="0"/>
              <a:t> анализом.</a:t>
            </a:r>
          </a:p>
          <a:p>
            <a:pPr marL="0" indent="0">
              <a:buNone/>
            </a:pPr>
            <a:r>
              <a:rPr lang="ru-RU" sz="2000" dirty="0" smtClean="0"/>
              <a:t>        Понятие "поле" имеет в </a:t>
            </a:r>
            <a:r>
              <a:rPr lang="ru-RU" sz="2000" dirty="0" err="1" smtClean="0"/>
              <a:t>вепольном</a:t>
            </a:r>
            <a:r>
              <a:rPr lang="ru-RU" sz="2000" dirty="0" smtClean="0"/>
              <a:t> анализе широкий смысл: кроме четырех полей, "узаконенных" в физике (электромагнитное, гравитационное, поля сильных и слабых взаимодействий), </a:t>
            </a:r>
            <a:r>
              <a:rPr lang="ru-RU" sz="2000" dirty="0" err="1" smtClean="0"/>
              <a:t>веполь</a:t>
            </a:r>
            <a:r>
              <a:rPr lang="ru-RU" sz="2000" dirty="0" smtClean="0"/>
              <a:t> может включать "поля" тепловые и механические. В сущности, "поле" в </a:t>
            </a:r>
            <a:r>
              <a:rPr lang="ru-RU" sz="2000" dirty="0" err="1" smtClean="0"/>
              <a:t>веполе</a:t>
            </a:r>
            <a:r>
              <a:rPr lang="ru-RU" sz="2000" dirty="0" smtClean="0"/>
              <a:t> - это энергия, прикладываемая к инструменту или изделию для выполнения полезной работы.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519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 Термин "вещество" тоже понимается в широком смысле слова: "веществами" могут быть, например, плотина и вода, винт и гайка, снаряд и танк, молоток и гвоздь...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Предположим, рассматривается задача о повышении скорости движения ледокола во льдах. Для этой задачи простейшей моделью может служить </a:t>
            </a:r>
            <a:r>
              <a:rPr lang="ru-RU" dirty="0" err="1" smtClean="0"/>
              <a:t>веполь</a:t>
            </a:r>
            <a:r>
              <a:rPr lang="ru-RU" dirty="0" smtClean="0"/>
              <a:t>, включающий лед (изделие), ледокол (инструмент) и механическое поле сил, приложенных к ледоколу для взаимодействия ледокола со льдом. </a:t>
            </a:r>
          </a:p>
          <a:p>
            <a:pPr marL="0" indent="0">
              <a:buNone/>
            </a:pPr>
            <a:r>
              <a:rPr lang="ru-RU" dirty="0" smtClean="0"/>
              <a:t>Реальный ледокол - сложная техническая система со многими свойствами. Но "ледокол", входящий в </a:t>
            </a:r>
            <a:r>
              <a:rPr lang="ru-RU" dirty="0" err="1" smtClean="0"/>
              <a:t>веполь</a:t>
            </a:r>
            <a:r>
              <a:rPr lang="ru-RU" dirty="0" smtClean="0"/>
              <a:t>,- просто вещество, взаимодействующее с другим веществом (льдом) благодаря полю механических сил.</a:t>
            </a:r>
          </a:p>
          <a:p>
            <a:pPr marL="0" indent="0">
              <a:buNone/>
            </a:pPr>
            <a:r>
              <a:rPr lang="ru-RU" dirty="0" smtClean="0"/>
              <a:t> Нечто подобное мы имеем при записи формул химических веществ.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38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Записав</a:t>
            </a:r>
            <a:r>
              <a:rPr lang="ru-RU" dirty="0"/>
              <a:t>, например, формулу Н2О, мы отбрасываем множество признаков, присущих воде (масса, движение, температура, цвет и т. д.).</a:t>
            </a:r>
          </a:p>
          <a:p>
            <a:pPr marL="0" indent="0">
              <a:buNone/>
            </a:pPr>
            <a:r>
              <a:rPr lang="ru-RU" dirty="0"/>
              <a:t> Запись выделяет только главный для химии факт: </a:t>
            </a:r>
          </a:p>
          <a:p>
            <a:pPr marL="0" indent="0">
              <a:buNone/>
            </a:pPr>
            <a:r>
              <a:rPr lang="ru-RU" dirty="0"/>
              <a:t>молекула воды состоит из двух атомов водорода и одного атома кислорода.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u="sng" dirty="0" err="1" smtClean="0"/>
              <a:t>Веполь</a:t>
            </a:r>
            <a:r>
              <a:rPr lang="ru-RU" u="sng" dirty="0" smtClean="0"/>
              <a:t> </a:t>
            </a:r>
            <a:r>
              <a:rPr lang="ru-RU" u="sng" dirty="0"/>
              <a:t>- модель технической системы. 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err="1" smtClean="0"/>
              <a:t>Веполь</a:t>
            </a:r>
            <a:r>
              <a:rPr lang="ru-RU" dirty="0" smtClean="0"/>
              <a:t> </a:t>
            </a:r>
            <a:r>
              <a:rPr lang="ru-RU" dirty="0"/>
              <a:t>условен и отражает только одно (но главное для данной задачи) свойство системы. </a:t>
            </a:r>
          </a:p>
          <a:p>
            <a:pPr marL="0" indent="0">
              <a:buNone/>
            </a:pPr>
            <a:r>
              <a:rPr lang="ru-RU" i="1" dirty="0"/>
              <a:t>Например, </a:t>
            </a:r>
            <a:r>
              <a:rPr lang="ru-RU" dirty="0"/>
              <a:t>в задаче "Как повысить скорость движения ледокола во льдах?" </a:t>
            </a:r>
            <a:r>
              <a:rPr lang="ru-RU" dirty="0" err="1"/>
              <a:t>веполь</a:t>
            </a:r>
            <a:r>
              <a:rPr lang="ru-RU" dirty="0"/>
              <a:t> не включает воду, хотя реальный ледокол без воды не может двигаться. Для </a:t>
            </a:r>
            <a:r>
              <a:rPr lang="ru-RU" dirty="0" err="1"/>
              <a:t>веполя</a:t>
            </a:r>
            <a:r>
              <a:rPr lang="ru-RU" dirty="0"/>
              <a:t> в этой задаче безразлично, является ли ледокол атомным, дизельным или паровым,- важно только механическое проникновение одного вещества в другое".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25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Графическое изображение </a:t>
            </a:r>
            <a:r>
              <a:rPr lang="ru-RU" b="1" u="sng" dirty="0" err="1"/>
              <a:t>веполя</a:t>
            </a:r>
            <a:endParaRPr lang="ru-RU" b="1" u="sng" dirty="0"/>
          </a:p>
          <a:p>
            <a:pPr marL="0" indent="0" algn="just">
              <a:buNone/>
            </a:pPr>
            <a:r>
              <a:rPr lang="ru-RU" dirty="0" smtClean="0"/>
              <a:t> "</a:t>
            </a:r>
            <a:r>
              <a:rPr lang="ru-RU" dirty="0" err="1" smtClean="0"/>
              <a:t>Веполь</a:t>
            </a:r>
            <a:r>
              <a:rPr lang="ru-RU" dirty="0" smtClean="0"/>
              <a:t> - понятие простое, легко поддающееся наглядному графическому изображению. Поле обозначают буквой П, вещества - буквами B1 (изделие) и В2 (инструмент), направление действия поля и веществ показывают  стрелками. </a:t>
            </a:r>
          </a:p>
          <a:p>
            <a:pPr marL="0" indent="0" algn="just">
              <a:buNone/>
            </a:pPr>
            <a:r>
              <a:rPr lang="ru-RU" dirty="0"/>
              <a:t> В </a:t>
            </a:r>
            <a:r>
              <a:rPr lang="ru-RU" dirty="0" err="1"/>
              <a:t>вепольном</a:t>
            </a:r>
            <a:r>
              <a:rPr lang="ru-RU" dirty="0"/>
              <a:t> </a:t>
            </a:r>
            <a:r>
              <a:rPr lang="ru-RU" dirty="0" smtClean="0"/>
              <a:t>анализе используются </a:t>
            </a:r>
            <a:r>
              <a:rPr lang="ru-RU" dirty="0"/>
              <a:t>следующие условные обозначения: </a:t>
            </a:r>
          </a:p>
          <a:p>
            <a:pPr marL="0" indent="0" algn="just">
              <a:buNone/>
            </a:pPr>
            <a:r>
              <a:rPr lang="ru-RU" dirty="0"/>
              <a:t>                 необходимое взаимодействие,</a:t>
            </a:r>
          </a:p>
          <a:p>
            <a:pPr marL="0" indent="0" algn="just">
              <a:buNone/>
            </a:pPr>
            <a:r>
              <a:rPr lang="ru-RU" dirty="0"/>
              <a:t>   </a:t>
            </a:r>
            <a:r>
              <a:rPr lang="ru-RU" dirty="0" smtClean="0"/>
              <a:t>              недостаточное </a:t>
            </a:r>
            <a:r>
              <a:rPr lang="ru-RU" dirty="0"/>
              <a:t>взаимодействие, </a:t>
            </a:r>
          </a:p>
          <a:p>
            <a:pPr marL="0" indent="0" algn="just">
              <a:buNone/>
            </a:pPr>
            <a:r>
              <a:rPr lang="ru-RU" dirty="0"/>
              <a:t>                 нежелательное взаимодействие,</a:t>
            </a:r>
          </a:p>
          <a:p>
            <a:pPr marL="0" indent="0" algn="just">
              <a:buNone/>
            </a:pPr>
            <a:r>
              <a:rPr lang="ru-RU" dirty="0"/>
              <a:t>                 направление взаимодействия, </a:t>
            </a:r>
          </a:p>
          <a:p>
            <a:pPr marL="0" indent="0" algn="just">
              <a:buNone/>
            </a:pPr>
            <a:r>
              <a:rPr lang="ru-RU" dirty="0"/>
              <a:t>                 направление преобразования </a:t>
            </a:r>
            <a:r>
              <a:rPr lang="ru-RU" dirty="0" err="1" smtClean="0"/>
              <a:t>веполя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899592" y="4005064"/>
            <a:ext cx="936104" cy="0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978362" y="4487804"/>
            <a:ext cx="856935" cy="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" name="Стрелка вправо 1023"/>
          <p:cNvSpPr/>
          <p:nvPr/>
        </p:nvSpPr>
        <p:spPr>
          <a:xfrm>
            <a:off x="623262" y="5651755"/>
            <a:ext cx="128444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09" y="5373216"/>
            <a:ext cx="1017587" cy="158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33" y="4797152"/>
            <a:ext cx="1096963" cy="27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33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Вепольный</a:t>
            </a:r>
            <a:r>
              <a:rPr lang="ru-RU" dirty="0" smtClean="0"/>
              <a:t> </a:t>
            </a:r>
            <a:r>
              <a:rPr lang="ru-RU" dirty="0"/>
              <a:t>"язык" позволяет записывать - что дано (т. е. модель задачи) и что получено в результате </a:t>
            </a:r>
            <a:r>
              <a:rPr lang="ru-RU" dirty="0" smtClean="0"/>
              <a:t>решения.</a:t>
            </a:r>
          </a:p>
          <a:p>
            <a:pPr marL="0" indent="0">
              <a:buNone/>
            </a:pPr>
            <a:r>
              <a:rPr lang="ru-RU" i="1" u="sng" dirty="0" smtClean="0"/>
              <a:t>Например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</a:t>
            </a:r>
            <a:r>
              <a:rPr lang="ru-RU" b="1" dirty="0" smtClean="0"/>
              <a:t>П</a:t>
            </a:r>
            <a:r>
              <a:rPr lang="ru-RU" dirty="0" smtClean="0"/>
              <a:t>				</a:t>
            </a:r>
            <a:r>
              <a:rPr lang="ru-RU" b="1" dirty="0" smtClean="0"/>
              <a:t>П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	В1		В2		В1		В2</a:t>
            </a:r>
          </a:p>
          <a:p>
            <a:pPr marL="0" indent="0">
              <a:buNone/>
            </a:pP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627784" y="3573016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56176" y="3465004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4509120"/>
            <a:ext cx="129614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907704" y="450912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2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				</a:t>
            </a:r>
            <a:r>
              <a:rPr lang="ru-RU" dirty="0" err="1" smtClean="0"/>
              <a:t>П</a:t>
            </a:r>
            <a:r>
              <a:rPr lang="ru-RU" sz="2600" dirty="0" err="1" smtClean="0"/>
              <a:t>мех</a:t>
            </a:r>
            <a:endParaRPr lang="ru-RU" sz="26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В1		В2		В1		В2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  </a:t>
            </a:r>
            <a:r>
              <a:rPr lang="ru-RU" dirty="0" smtClean="0"/>
              <a:t>                 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Волнистая </a:t>
            </a:r>
            <a:r>
              <a:rPr lang="ru-RU" dirty="0"/>
              <a:t>стрелка </a:t>
            </a:r>
            <a:r>
              <a:rPr lang="ru-RU" dirty="0" smtClean="0"/>
              <a:t>символизирует неудовлетворительное </a:t>
            </a:r>
            <a:r>
              <a:rPr lang="ru-RU" dirty="0"/>
              <a:t>взаимодействие. Двойная стрелка заменяет слова "для решения задачи надо перейти к".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В1 </a:t>
            </a:r>
            <a:r>
              <a:rPr lang="ru-RU" dirty="0"/>
              <a:t>- </a:t>
            </a:r>
            <a:r>
              <a:rPr lang="ru-RU" dirty="0" smtClean="0"/>
              <a:t>изделие, </a:t>
            </a:r>
            <a:r>
              <a:rPr lang="ru-RU" dirty="0"/>
              <a:t>B2 - </a:t>
            </a:r>
            <a:r>
              <a:rPr lang="ru-RU" dirty="0" smtClean="0"/>
              <a:t>часть </a:t>
            </a:r>
            <a:r>
              <a:rPr lang="ru-RU" dirty="0"/>
              <a:t>инструмента, непосредственно взаимодействующая с </a:t>
            </a:r>
            <a:r>
              <a:rPr lang="ru-RU" dirty="0" smtClean="0"/>
              <a:t>изделием.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Запись читается: "Модель задачи - два вещества, </a:t>
            </a:r>
          </a:p>
          <a:p>
            <a:pPr marL="0" indent="0" algn="just">
              <a:buNone/>
            </a:pPr>
            <a:r>
              <a:rPr lang="ru-RU" dirty="0"/>
              <a:t>неудовлетворительно взаимодействующие друг с другом. Для решения задачи надо перейти к </a:t>
            </a:r>
            <a:r>
              <a:rPr lang="ru-RU" dirty="0" err="1"/>
              <a:t>веполю</a:t>
            </a:r>
            <a:r>
              <a:rPr lang="ru-RU" dirty="0"/>
              <a:t>, в котором механическое поле действует на </a:t>
            </a:r>
            <a:r>
              <a:rPr lang="ru-RU" dirty="0" smtClean="0"/>
              <a:t>изделие, взаимодействующее со средой".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073874" y="980728"/>
            <a:ext cx="1081167" cy="208207"/>
          </a:xfrm>
          <a:custGeom>
            <a:avLst/>
            <a:gdLst>
              <a:gd name="connsiteX0" fmla="*/ 0 w 1081167"/>
              <a:gd name="connsiteY0" fmla="*/ 166643 h 208207"/>
              <a:gd name="connsiteX1" fmla="*/ 180109 w 1081167"/>
              <a:gd name="connsiteY1" fmla="*/ 389 h 208207"/>
              <a:gd name="connsiteX2" fmla="*/ 346364 w 1081167"/>
              <a:gd name="connsiteY2" fmla="*/ 208207 h 208207"/>
              <a:gd name="connsiteX3" fmla="*/ 540327 w 1081167"/>
              <a:gd name="connsiteY3" fmla="*/ 389 h 208207"/>
              <a:gd name="connsiteX4" fmla="*/ 706582 w 1081167"/>
              <a:gd name="connsiteY4" fmla="*/ 194353 h 208207"/>
              <a:gd name="connsiteX5" fmla="*/ 872836 w 1081167"/>
              <a:gd name="connsiteY5" fmla="*/ 14243 h 208207"/>
              <a:gd name="connsiteX6" fmla="*/ 1066800 w 1081167"/>
              <a:gd name="connsiteY6" fmla="*/ 138934 h 208207"/>
              <a:gd name="connsiteX7" fmla="*/ 1066800 w 1081167"/>
              <a:gd name="connsiteY7" fmla="*/ 152789 h 208207"/>
              <a:gd name="connsiteX8" fmla="*/ 1066800 w 1081167"/>
              <a:gd name="connsiteY8" fmla="*/ 152789 h 20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1167" h="208207">
                <a:moveTo>
                  <a:pt x="0" y="166643"/>
                </a:moveTo>
                <a:cubicBezTo>
                  <a:pt x="61191" y="80052"/>
                  <a:pt x="122382" y="-6538"/>
                  <a:pt x="180109" y="389"/>
                </a:cubicBezTo>
                <a:cubicBezTo>
                  <a:pt x="237836" y="7316"/>
                  <a:pt x="286328" y="208207"/>
                  <a:pt x="346364" y="208207"/>
                </a:cubicBezTo>
                <a:cubicBezTo>
                  <a:pt x="406400" y="208207"/>
                  <a:pt x="480291" y="2698"/>
                  <a:pt x="540327" y="389"/>
                </a:cubicBezTo>
                <a:cubicBezTo>
                  <a:pt x="600363" y="-1920"/>
                  <a:pt x="651164" y="192044"/>
                  <a:pt x="706582" y="194353"/>
                </a:cubicBezTo>
                <a:cubicBezTo>
                  <a:pt x="762000" y="196662"/>
                  <a:pt x="812800" y="23479"/>
                  <a:pt x="872836" y="14243"/>
                </a:cubicBezTo>
                <a:cubicBezTo>
                  <a:pt x="932872" y="5007"/>
                  <a:pt x="1034473" y="115843"/>
                  <a:pt x="1066800" y="138934"/>
                </a:cubicBezTo>
                <a:cubicBezTo>
                  <a:pt x="1099127" y="162025"/>
                  <a:pt x="1066800" y="152789"/>
                  <a:pt x="1066800" y="152789"/>
                </a:cubicBezTo>
                <a:lnTo>
                  <a:pt x="1066800" y="15278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2155041" y="1140250"/>
            <a:ext cx="152934" cy="71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0"/>
          </p:cNvCxnSpPr>
          <p:nvPr/>
        </p:nvCxnSpPr>
        <p:spPr>
          <a:xfrm flipH="1" flipV="1">
            <a:off x="934375" y="1143810"/>
            <a:ext cx="139499" cy="35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/>
          <p:cNvSpPr/>
          <p:nvPr/>
        </p:nvSpPr>
        <p:spPr>
          <a:xfrm>
            <a:off x="3059832" y="935936"/>
            <a:ext cx="978408" cy="29779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644008" y="1140250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4499992" y="548680"/>
            <a:ext cx="57606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67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Действие </a:t>
            </a:r>
            <a:r>
              <a:rPr lang="ru-RU" sz="2000" dirty="0"/>
              <a:t>можно показать и двумя </a:t>
            </a:r>
            <a:r>
              <a:rPr lang="ru-RU" sz="2000" dirty="0" smtClean="0"/>
              <a:t>стрелками в случае его двойной природы: </a:t>
            </a:r>
            <a:r>
              <a:rPr lang="ru-RU" sz="2000" dirty="0"/>
              <a:t>прямой (полезная часть действия) и волнистой (вредная, ненужная часть действия</a:t>
            </a:r>
            <a:r>
              <a:rPr lang="ru-RU" sz="2000" dirty="0" smtClean="0"/>
              <a:t>).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dirty="0" err="1" smtClean="0"/>
              <a:t>П</a:t>
            </a:r>
            <a:r>
              <a:rPr lang="ru-RU" sz="1400" dirty="0" err="1" smtClean="0"/>
              <a:t>т</a:t>
            </a:r>
            <a:r>
              <a:rPr lang="ru-RU" sz="1400" dirty="0" smtClean="0"/>
              <a:t>			</a:t>
            </a:r>
            <a:r>
              <a:rPr lang="ru-RU" dirty="0"/>
              <a:t> </a:t>
            </a:r>
            <a:r>
              <a:rPr lang="ru-RU" dirty="0" err="1" smtClean="0"/>
              <a:t>П</a:t>
            </a:r>
            <a:r>
              <a:rPr lang="ru-RU" sz="1400" dirty="0" err="1" smtClean="0"/>
              <a:t>т</a:t>
            </a: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r>
              <a:rPr lang="ru-RU" sz="1400" dirty="0" smtClean="0"/>
              <a:t>	</a:t>
            </a:r>
            <a:r>
              <a:rPr lang="ru-RU" dirty="0" smtClean="0"/>
              <a:t>В1			В1		В2	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</a:p>
          <a:p>
            <a:pPr marL="0" indent="0" algn="just">
              <a:buNone/>
            </a:pPr>
            <a:r>
              <a:rPr lang="ru-RU" sz="2000" dirty="0" smtClean="0"/>
              <a:t>Тепловое </a:t>
            </a:r>
            <a:r>
              <a:rPr lang="ru-RU" sz="2000" dirty="0"/>
              <a:t>поле избыточно действует на B1 (изделие): часть действия полезна, а другая часть вредна. Для решения задачи необходимо перейти к </a:t>
            </a:r>
            <a:r>
              <a:rPr lang="ru-RU" sz="2000" dirty="0" err="1"/>
              <a:t>веполю</a:t>
            </a:r>
            <a:r>
              <a:rPr lang="ru-RU" sz="2000" dirty="0"/>
              <a:t>, </a:t>
            </a:r>
            <a:r>
              <a:rPr lang="ru-RU" sz="2000" dirty="0" smtClean="0"/>
              <a:t>в </a:t>
            </a:r>
            <a:r>
              <a:rPr lang="ru-RU" sz="2000" dirty="0"/>
              <a:t>котором B2 (инструмент) пропускает полезное действие и задерживает вредное, ненужное. Эта запись наглядно показывает, в чем смысл построения </a:t>
            </a:r>
            <a:r>
              <a:rPr lang="ru-RU" sz="2000" dirty="0" err="1"/>
              <a:t>веполя</a:t>
            </a:r>
            <a:r>
              <a:rPr lang="ru-RU" sz="2000" dirty="0"/>
              <a:t>. </a:t>
            </a:r>
          </a:p>
          <a:p>
            <a:pPr marL="0" indent="0" algn="just">
              <a:buNone/>
            </a:pPr>
            <a:r>
              <a:rPr lang="ru-RU" sz="2000" dirty="0"/>
              <a:t>Даны вещество и поле, плохо взаимодействующие друг с другом. Изменить это плохое взаимодействие трудно, и мы идем в обход - подбираем вещество B2, </a:t>
            </a:r>
            <a:r>
              <a:rPr lang="ru-RU" sz="2000" dirty="0" smtClean="0"/>
              <a:t>которое </a:t>
            </a:r>
            <a:r>
              <a:rPr lang="ru-RU" sz="2000" dirty="0"/>
              <a:t>хорошо взаимодействует с полем. Такое вещество всегда легко подобрать. Остается обеспечить хорошее взаимодействие между B2 и B1 - и задача </a:t>
            </a:r>
            <a:r>
              <a:rPr lang="ru-RU" sz="2000" dirty="0" smtClean="0"/>
              <a:t>решена</a:t>
            </a:r>
            <a:r>
              <a:rPr lang="ru-RU" sz="2000" dirty="0"/>
              <a:t>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2843808" y="2273985"/>
            <a:ext cx="978408" cy="34061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355976" y="2444293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69134" y="1776292"/>
            <a:ext cx="642245" cy="522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553633" y="1856300"/>
            <a:ext cx="576064" cy="477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1443660" y="1763471"/>
            <a:ext cx="673670" cy="466077"/>
          </a:xfrm>
          <a:custGeom>
            <a:avLst/>
            <a:gdLst>
              <a:gd name="connsiteX0" fmla="*/ 0 w 673670"/>
              <a:gd name="connsiteY0" fmla="*/ 466077 h 466077"/>
              <a:gd name="connsiteX1" fmla="*/ 41563 w 673670"/>
              <a:gd name="connsiteY1" fmla="*/ 299822 h 466077"/>
              <a:gd name="connsiteX2" fmla="*/ 221672 w 673670"/>
              <a:gd name="connsiteY2" fmla="*/ 341386 h 466077"/>
              <a:gd name="connsiteX3" fmla="*/ 235527 w 673670"/>
              <a:gd name="connsiteY3" fmla="*/ 147422 h 466077"/>
              <a:gd name="connsiteX4" fmla="*/ 443345 w 673670"/>
              <a:gd name="connsiteY4" fmla="*/ 175131 h 466077"/>
              <a:gd name="connsiteX5" fmla="*/ 457200 w 673670"/>
              <a:gd name="connsiteY5" fmla="*/ 8877 h 466077"/>
              <a:gd name="connsiteX6" fmla="*/ 665018 w 673670"/>
              <a:gd name="connsiteY6" fmla="*/ 22731 h 466077"/>
              <a:gd name="connsiteX7" fmla="*/ 637309 w 673670"/>
              <a:gd name="connsiteY7" fmla="*/ 22731 h 466077"/>
              <a:gd name="connsiteX8" fmla="*/ 637309 w 673670"/>
              <a:gd name="connsiteY8" fmla="*/ 22731 h 46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670" h="466077">
                <a:moveTo>
                  <a:pt x="0" y="466077"/>
                </a:moveTo>
                <a:cubicBezTo>
                  <a:pt x="2309" y="393340"/>
                  <a:pt x="4618" y="320604"/>
                  <a:pt x="41563" y="299822"/>
                </a:cubicBezTo>
                <a:cubicBezTo>
                  <a:pt x="78508" y="279040"/>
                  <a:pt x="189345" y="366786"/>
                  <a:pt x="221672" y="341386"/>
                </a:cubicBezTo>
                <a:cubicBezTo>
                  <a:pt x="253999" y="315986"/>
                  <a:pt x="198582" y="175131"/>
                  <a:pt x="235527" y="147422"/>
                </a:cubicBezTo>
                <a:cubicBezTo>
                  <a:pt x="272472" y="119713"/>
                  <a:pt x="406400" y="198222"/>
                  <a:pt x="443345" y="175131"/>
                </a:cubicBezTo>
                <a:cubicBezTo>
                  <a:pt x="480290" y="152040"/>
                  <a:pt x="420255" y="34277"/>
                  <a:pt x="457200" y="8877"/>
                </a:cubicBezTo>
                <a:cubicBezTo>
                  <a:pt x="494145" y="-16523"/>
                  <a:pt x="635000" y="20422"/>
                  <a:pt x="665018" y="22731"/>
                </a:cubicBezTo>
                <a:cubicBezTo>
                  <a:pt x="695036" y="25040"/>
                  <a:pt x="637309" y="22731"/>
                  <a:pt x="637309" y="22731"/>
                </a:cubicBezTo>
                <a:lnTo>
                  <a:pt x="637309" y="2273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307167" y="1643001"/>
            <a:ext cx="626533" cy="624074"/>
          </a:xfrm>
          <a:custGeom>
            <a:avLst/>
            <a:gdLst>
              <a:gd name="connsiteX0" fmla="*/ 0 w 626533"/>
              <a:gd name="connsiteY0" fmla="*/ 3999 h 624074"/>
              <a:gd name="connsiteX1" fmla="*/ 180109 w 626533"/>
              <a:gd name="connsiteY1" fmla="*/ 3999 h 624074"/>
              <a:gd name="connsiteX2" fmla="*/ 207819 w 626533"/>
              <a:gd name="connsiteY2" fmla="*/ 45563 h 624074"/>
              <a:gd name="connsiteX3" fmla="*/ 180109 w 626533"/>
              <a:gd name="connsiteY3" fmla="*/ 156399 h 624074"/>
              <a:gd name="connsiteX4" fmla="*/ 166255 w 626533"/>
              <a:gd name="connsiteY4" fmla="*/ 239527 h 624074"/>
              <a:gd name="connsiteX5" fmla="*/ 360219 w 626533"/>
              <a:gd name="connsiteY5" fmla="*/ 225672 h 624074"/>
              <a:gd name="connsiteX6" fmla="*/ 360219 w 626533"/>
              <a:gd name="connsiteY6" fmla="*/ 391927 h 624074"/>
              <a:gd name="connsiteX7" fmla="*/ 471055 w 626533"/>
              <a:gd name="connsiteY7" fmla="*/ 447345 h 624074"/>
              <a:gd name="connsiteX8" fmla="*/ 581891 w 626533"/>
              <a:gd name="connsiteY8" fmla="*/ 378072 h 624074"/>
              <a:gd name="connsiteX9" fmla="*/ 623455 w 626533"/>
              <a:gd name="connsiteY9" fmla="*/ 613599 h 624074"/>
              <a:gd name="connsiteX10" fmla="*/ 623455 w 626533"/>
              <a:gd name="connsiteY10" fmla="*/ 585890 h 624074"/>
              <a:gd name="connsiteX11" fmla="*/ 623455 w 626533"/>
              <a:gd name="connsiteY11" fmla="*/ 585890 h 62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6533" h="624074">
                <a:moveTo>
                  <a:pt x="0" y="3999"/>
                </a:moveTo>
                <a:cubicBezTo>
                  <a:pt x="72736" y="535"/>
                  <a:pt x="145473" y="-2928"/>
                  <a:pt x="180109" y="3999"/>
                </a:cubicBezTo>
                <a:cubicBezTo>
                  <a:pt x="214745" y="10926"/>
                  <a:pt x="207819" y="20163"/>
                  <a:pt x="207819" y="45563"/>
                </a:cubicBezTo>
                <a:cubicBezTo>
                  <a:pt x="207819" y="70963"/>
                  <a:pt x="187036" y="124072"/>
                  <a:pt x="180109" y="156399"/>
                </a:cubicBezTo>
                <a:cubicBezTo>
                  <a:pt x="173182" y="188726"/>
                  <a:pt x="136237" y="227982"/>
                  <a:pt x="166255" y="239527"/>
                </a:cubicBezTo>
                <a:cubicBezTo>
                  <a:pt x="196273" y="251072"/>
                  <a:pt x="327892" y="200272"/>
                  <a:pt x="360219" y="225672"/>
                </a:cubicBezTo>
                <a:cubicBezTo>
                  <a:pt x="392546" y="251072"/>
                  <a:pt x="341746" y="354982"/>
                  <a:pt x="360219" y="391927"/>
                </a:cubicBezTo>
                <a:cubicBezTo>
                  <a:pt x="378692" y="428872"/>
                  <a:pt x="434110" y="449654"/>
                  <a:pt x="471055" y="447345"/>
                </a:cubicBezTo>
                <a:cubicBezTo>
                  <a:pt x="508000" y="445036"/>
                  <a:pt x="556491" y="350363"/>
                  <a:pt x="581891" y="378072"/>
                </a:cubicBezTo>
                <a:cubicBezTo>
                  <a:pt x="607291" y="405781"/>
                  <a:pt x="616528" y="578963"/>
                  <a:pt x="623455" y="613599"/>
                </a:cubicBezTo>
                <a:cubicBezTo>
                  <a:pt x="630382" y="648235"/>
                  <a:pt x="623455" y="585890"/>
                  <a:pt x="623455" y="585890"/>
                </a:cubicBezTo>
                <a:lnTo>
                  <a:pt x="623455" y="58589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>
            <a:stCxn id="12" idx="0"/>
          </p:cNvCxnSpPr>
          <p:nvPr/>
        </p:nvCxnSpPr>
        <p:spPr>
          <a:xfrm>
            <a:off x="1443660" y="2229548"/>
            <a:ext cx="0" cy="44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9" idx="8"/>
          </p:cNvCxnSpPr>
          <p:nvPr/>
        </p:nvCxnSpPr>
        <p:spPr>
          <a:xfrm>
            <a:off x="5889058" y="2021073"/>
            <a:ext cx="44642" cy="246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7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</TotalTime>
  <Words>1173</Words>
  <Application>Microsoft Office PowerPoint</Application>
  <PresentationFormat>Экран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ВЕПОЛЬНЫЙ АНАЛИЗ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Несколько правил вепольного анализа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ВЕПОЛЬНЫЙ АНАЛИЗ</dc:title>
  <dc:creator>User</dc:creator>
  <cp:lastModifiedBy>User</cp:lastModifiedBy>
  <cp:revision>25</cp:revision>
  <dcterms:created xsi:type="dcterms:W3CDTF">2019-11-26T16:30:58Z</dcterms:created>
  <dcterms:modified xsi:type="dcterms:W3CDTF">2020-11-22T18:49:20Z</dcterms:modified>
</cp:coreProperties>
</file>